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3"/>
  </p:notesMasterIdLst>
  <p:sldIdLst>
    <p:sldId id="286" r:id="rId2"/>
    <p:sldId id="287" r:id="rId3"/>
    <p:sldId id="282" r:id="rId4"/>
    <p:sldId id="285" r:id="rId5"/>
    <p:sldId id="284" r:id="rId6"/>
    <p:sldId id="283" r:id="rId7"/>
    <p:sldId id="281" r:id="rId8"/>
    <p:sldId id="265" r:id="rId9"/>
    <p:sldId id="262" r:id="rId10"/>
    <p:sldId id="276" r:id="rId11"/>
    <p:sldId id="273" r:id="rId12"/>
    <p:sldId id="272" r:id="rId13"/>
    <p:sldId id="277" r:id="rId14"/>
    <p:sldId id="270" r:id="rId15"/>
    <p:sldId id="269" r:id="rId16"/>
    <p:sldId id="275" r:id="rId17"/>
    <p:sldId id="274" r:id="rId18"/>
    <p:sldId id="278" r:id="rId19"/>
    <p:sldId id="268" r:id="rId20"/>
    <p:sldId id="259" r:id="rId21"/>
    <p:sldId id="26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36" autoAdjust="0"/>
  </p:normalViewPr>
  <p:slideViewPr>
    <p:cSldViewPr snapToGrid="0">
      <p:cViewPr varScale="1">
        <p:scale>
          <a:sx n="158" d="100"/>
          <a:sy n="158" d="100"/>
        </p:scale>
        <p:origin x="3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875B6-3470-4CC1-B1C9-C5007D7157F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AD5AE-F843-475F-BDC1-A13560671D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0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2B9321-C327-49E7-AC82-98AFEF9CEC7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2389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05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9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6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0543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30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9288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7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9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9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6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3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7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3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4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9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5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C3E5D8A-6E7B-466B-A819-535FEFF7FCF0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4924FC-E17E-4F98-8341-510090D3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83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8400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85447" y="1888518"/>
            <a:ext cx="8204490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Клуб </a:t>
            </a:r>
          </a:p>
          <a:p>
            <a:pPr algn="ctr"/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«Мамина школа»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4425" y="5531362"/>
            <a:ext cx="26741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Педагог-психолог</a:t>
            </a:r>
          </a:p>
          <a:p>
            <a:pPr algn="ctr"/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Э. Р. Кожевникова</a:t>
            </a:r>
            <a:endParaRPr lang="ru-RU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6634" y="341524"/>
            <a:ext cx="85475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/>
                <a:solidFill>
                  <a:schemeClr val="accent3"/>
                </a:solidFill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ln/>
                <a:solidFill>
                  <a:schemeClr val="accent3"/>
                </a:solidFill>
              </a:rPr>
              <a:t>МАДОУ «Ромашка»</a:t>
            </a:r>
            <a:endParaRPr lang="ru-RU" sz="1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817" y="0"/>
            <a:ext cx="9144000" cy="6857999"/>
          </a:xfrm>
          <a:prstGeom prst="rect">
            <a:avLst/>
          </a:prstGeom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08" y="1217142"/>
            <a:ext cx="5922649" cy="55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60852" y="254628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Игры с </a:t>
            </a:r>
            <a:r>
              <a:rPr lang="ru-RU" sz="4000" b="1" dirty="0" smtClean="0">
                <a:solidFill>
                  <a:srgbClr val="0000FF"/>
                </a:solidFill>
              </a:rPr>
              <a:t>предметами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1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"/>
            <a:ext cx="9144000" cy="6857999"/>
          </a:xfrm>
        </p:spPr>
      </p:pic>
      <p:sp>
        <p:nvSpPr>
          <p:cNvPr id="9" name="Прямоугольник 8"/>
          <p:cNvSpPr/>
          <p:nvPr/>
        </p:nvSpPr>
        <p:spPr>
          <a:xfrm>
            <a:off x="3791744" y="332657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Игры с прищепками</a:t>
            </a:r>
          </a:p>
        </p:txBody>
      </p:sp>
      <p:pic>
        <p:nvPicPr>
          <p:cNvPr id="10" name="Рисунок 9" descr="при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180" y="1327395"/>
            <a:ext cx="3577580" cy="24482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03512" y="3933057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Эта игра учит ребенка выбирать прищепку по цвету, открывать прищепку, отлично тренируя ловкость пальчиков и, разумеется, развивая мелкую моторику в целом.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12024" y="4347338"/>
            <a:ext cx="4355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1600" b="1" dirty="0">
                <a:solidFill>
                  <a:srgbClr val="7030A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Кусается сильно котёнок- глупыш,</a:t>
            </a:r>
            <a:br>
              <a:rPr lang="ru-RU" sz="1600" b="1" dirty="0">
                <a:solidFill>
                  <a:srgbClr val="7030A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думает: это не палец, а мышь                (смена рук)</a:t>
            </a:r>
            <a:br>
              <a:rPr lang="ru-RU" sz="1600" b="1" dirty="0">
                <a:solidFill>
                  <a:srgbClr val="7030A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я же играю с тобою, малыш,</a:t>
            </a:r>
            <a:br>
              <a:rPr lang="ru-RU" sz="1600" b="1" dirty="0">
                <a:solidFill>
                  <a:srgbClr val="7030A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будешь кусаться - скажу тебе: “Кыш”.</a:t>
            </a:r>
            <a:endParaRPr lang="ru-RU" sz="16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3729680" y="39152"/>
            <a:ext cx="5637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</a:rPr>
              <a:t>Игры с конструктором ЛЕГО</a:t>
            </a:r>
          </a:p>
        </p:txBody>
      </p:sp>
      <p:pic>
        <p:nvPicPr>
          <p:cNvPr id="9" name="Рисунок 8" descr="le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3593" y="3284984"/>
            <a:ext cx="6351447" cy="3747354"/>
          </a:xfrm>
          <a:prstGeom prst="rect">
            <a:avLst/>
          </a:prstGeom>
        </p:spPr>
      </p:pic>
      <p:pic>
        <p:nvPicPr>
          <p:cNvPr id="10" name="Рисунок 9" descr="лего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9536" y="1124744"/>
            <a:ext cx="3927562" cy="24056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47560" y="619400"/>
            <a:ext cx="4392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У малышей </a:t>
            </a:r>
            <a:r>
              <a:rPr lang="ru-RU" b="1" dirty="0">
                <a:solidFill>
                  <a:srgbClr val="0000FF"/>
                </a:solidFill>
              </a:rPr>
              <a:t>роль ведущего всегда берет на себя </a:t>
            </a:r>
            <a:r>
              <a:rPr lang="ru-RU" b="1" dirty="0" smtClean="0">
                <a:solidFill>
                  <a:srgbClr val="0000FF"/>
                </a:solidFill>
              </a:rPr>
              <a:t>взрослый - родитель, </a:t>
            </a:r>
            <a:r>
              <a:rPr lang="ru-RU" b="1" dirty="0">
                <a:solidFill>
                  <a:srgbClr val="0000FF"/>
                </a:solidFill>
              </a:rPr>
              <a:t>так как дети еще не могут распределить свои роли в игре. </a:t>
            </a:r>
            <a:r>
              <a:rPr lang="ru-RU" b="1" dirty="0" smtClean="0">
                <a:solidFill>
                  <a:srgbClr val="0000FF"/>
                </a:solidFill>
              </a:rPr>
              <a:t>Родители могут выбирать </a:t>
            </a:r>
            <a:r>
              <a:rPr lang="ru-RU" b="1" dirty="0">
                <a:solidFill>
                  <a:srgbClr val="0000FF"/>
                </a:solidFill>
              </a:rPr>
              <a:t>самые простые игры с целью формирования представления о цвете  (синий, красный, желтый, зеленый), названиях  деталей LEGO – конструктора, форму (квадрат, прямоугольник).</a:t>
            </a:r>
          </a:p>
        </p:txBody>
      </p:sp>
    </p:spTree>
    <p:extLst>
      <p:ext uri="{BB962C8B-B14F-4D97-AF65-F5344CB8AC3E}">
        <p14:creationId xmlns:p14="http://schemas.microsoft.com/office/powerpoint/2010/main" val="3851056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6856" y="1"/>
            <a:ext cx="9144000" cy="6857999"/>
          </a:xfrm>
        </p:spPr>
      </p:pic>
      <p:sp>
        <p:nvSpPr>
          <p:cNvPr id="7" name="Прямоугольник 6"/>
          <p:cNvSpPr/>
          <p:nvPr/>
        </p:nvSpPr>
        <p:spPr>
          <a:xfrm>
            <a:off x="1669278" y="198126"/>
            <a:ext cx="89760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Бусы, пробки, </a:t>
            </a:r>
            <a:r>
              <a:rPr lang="ru-RU" sz="4000" b="1" dirty="0" smtClean="0">
                <a:solidFill>
                  <a:srgbClr val="0000FF"/>
                </a:solidFill>
              </a:rPr>
              <a:t>пуговицы</a:t>
            </a:r>
            <a:r>
              <a:rPr lang="ru-RU" sz="4000" b="1" smtClean="0">
                <a:solidFill>
                  <a:srgbClr val="0000FF"/>
                </a:solidFill>
              </a:rPr>
              <a:t>, крупа…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10" name="Picture 2" descr="Картинки по запросу классные презентация о мелкая моторика в до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58" y="906012"/>
            <a:ext cx="3096609" cy="232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Материал для развития мелкой моторики ру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11" y="3792698"/>
            <a:ext cx="3550543" cy="267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Материал для развития мелкой моторики ру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" b="12575"/>
          <a:stretch/>
        </p:blipFill>
        <p:spPr bwMode="auto">
          <a:xfrm>
            <a:off x="6138776" y="3792698"/>
            <a:ext cx="4070435" cy="26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10" y="1029997"/>
            <a:ext cx="2477502" cy="196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71" y="1184190"/>
            <a:ext cx="2727925" cy="181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70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7996" y="0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3873976" y="154680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FF"/>
                </a:solidFill>
              </a:rPr>
              <a:t>Рисование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30353" y="892752"/>
            <a:ext cx="45165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Рисование играет особую роль. </a:t>
            </a:r>
            <a:r>
              <a:rPr lang="ru-RU" b="1" dirty="0" smtClean="0">
                <a:solidFill>
                  <a:srgbClr val="0000FF"/>
                </a:solidFill>
              </a:rPr>
              <a:t>По </a:t>
            </a:r>
            <a:r>
              <a:rPr lang="ru-RU" b="1" dirty="0">
                <a:solidFill>
                  <a:srgbClr val="0000FF"/>
                </a:solidFill>
              </a:rPr>
              <a:t>рисункам детей можно проследить, как развивается мелкая моторика, какого уровня она достигает на каждом возрастном этапе. </a:t>
            </a:r>
            <a:r>
              <a:rPr lang="ru-RU" b="1" dirty="0" smtClean="0">
                <a:solidFill>
                  <a:srgbClr val="0000FF"/>
                </a:solidFill>
              </a:rPr>
              <a:t>Все </a:t>
            </a:r>
            <a:r>
              <a:rPr lang="ru-RU" b="1" dirty="0">
                <a:solidFill>
                  <a:srgbClr val="0000FF"/>
                </a:solidFill>
              </a:rPr>
              <a:t>эти виды продуктивной деятельности делают руку малыша умелой, легко и свободно управляющей инструментом, развивают зрительный контроль движений руки. Помогают образованию связи рука-глаз. </a:t>
            </a:r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34" y="4068687"/>
            <a:ext cx="4142111" cy="262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08" y="4941802"/>
            <a:ext cx="2247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 картинки нетрадиционные методы по мелкой моторики в до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02" y="1217574"/>
            <a:ext cx="3469522" cy="219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02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9144000" cy="6857999"/>
          </a:xfrm>
        </p:spPr>
      </p:pic>
      <p:sp>
        <p:nvSpPr>
          <p:cNvPr id="7" name="Прямоугольник 6"/>
          <p:cNvSpPr/>
          <p:nvPr/>
        </p:nvSpPr>
        <p:spPr>
          <a:xfrm>
            <a:off x="4040659" y="133914"/>
            <a:ext cx="4188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00FF"/>
                </a:solidFill>
              </a:rPr>
              <a:t>Лепка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6482" y="949618"/>
            <a:ext cx="4791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</a:rPr>
              <a:t>Применение в работе нетрадиционных техник лепки способствует развитию мелкой моторики </a:t>
            </a:r>
            <a:r>
              <a:rPr lang="ru-RU" sz="2000" b="1" dirty="0" smtClean="0">
                <a:solidFill>
                  <a:srgbClr val="0000FF"/>
                </a:solidFill>
              </a:rPr>
              <a:t>рук. </a:t>
            </a:r>
            <a:r>
              <a:rPr lang="ru-RU" sz="2000" b="1" dirty="0">
                <a:solidFill>
                  <a:srgbClr val="0000FF"/>
                </a:solidFill>
              </a:rPr>
              <a:t>А самое важное – дети чувствуют себя первооткрывателями, создателями чего-то нового и получают огромное удовольствие от результатов своего труда.</a:t>
            </a:r>
          </a:p>
        </p:txBody>
      </p:sp>
      <p:pic>
        <p:nvPicPr>
          <p:cNvPr id="9" name="Рисунок 8" descr="lep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4125" y="4744994"/>
            <a:ext cx="3851832" cy="1708341"/>
          </a:xfrm>
          <a:prstGeom prst="rect">
            <a:avLst/>
          </a:prstGeom>
        </p:spPr>
      </p:pic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811" y="1057244"/>
            <a:ext cx="3850066" cy="385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758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344" y="707087"/>
            <a:ext cx="6048828" cy="60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41658" y="0"/>
            <a:ext cx="57297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</a:rPr>
              <a:t>Аппликация</a:t>
            </a:r>
            <a:endParaRPr lang="ru-RU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7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6377" y="43249"/>
            <a:ext cx="9086335" cy="6814750"/>
          </a:xfrm>
        </p:spPr>
      </p:pic>
      <p:sp>
        <p:nvSpPr>
          <p:cNvPr id="7" name="Прямоугольник 6"/>
          <p:cNvSpPr/>
          <p:nvPr/>
        </p:nvSpPr>
        <p:spPr>
          <a:xfrm>
            <a:off x="2351584" y="33265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Приобретая и делая такие </a:t>
            </a:r>
            <a:r>
              <a:rPr lang="ru-RU" sz="2000" b="1" dirty="0">
                <a:solidFill>
                  <a:srgbClr val="0000FF"/>
                </a:solidFill>
              </a:rPr>
              <a:t>игры </a:t>
            </a:r>
            <a:r>
              <a:rPr lang="ru-RU" sz="2000" b="1" dirty="0" smtClean="0">
                <a:solidFill>
                  <a:srgbClr val="0000FF"/>
                </a:solidFill>
              </a:rPr>
              <a:t>вы развиваете: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8" name="Рисунок 7" descr="прищеп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7569" y="1556792"/>
            <a:ext cx="3454663" cy="2592288"/>
          </a:xfrm>
          <a:prstGeom prst="rect">
            <a:avLst/>
          </a:prstGeom>
        </p:spPr>
      </p:pic>
      <p:pic>
        <p:nvPicPr>
          <p:cNvPr id="9" name="Рисунок 8" descr="шнуров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032" y="1628800"/>
            <a:ext cx="3960440" cy="2520280"/>
          </a:xfrm>
          <a:prstGeom prst="rect">
            <a:avLst/>
          </a:prstGeom>
        </p:spPr>
      </p:pic>
      <p:pic>
        <p:nvPicPr>
          <p:cNvPr id="11" name="Рисунок 10" descr="пи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4032" y="4293096"/>
            <a:ext cx="3888432" cy="2304256"/>
          </a:xfrm>
          <a:prstGeom prst="rect">
            <a:avLst/>
          </a:prstGeom>
        </p:spPr>
      </p:pic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4288234"/>
            <a:ext cx="3359150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47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75486" y="250032"/>
            <a:ext cx="8831094" cy="2107406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ru-RU" dirty="0" smtClean="0">
                <a:solidFill>
                  <a:srgbClr val="0000CC"/>
                </a:solidFill>
              </a:rPr>
              <a:t>      </a:t>
            </a:r>
            <a:r>
              <a:rPr lang="ru-RU" b="1" dirty="0" smtClean="0">
                <a:solidFill>
                  <a:srgbClr val="0000CC"/>
                </a:solidFill>
              </a:rPr>
              <a:t>Если у  ребёнка с раннего детства развивать мелкую моторику,  то  у него  развиваются память, внимание, речь, активнее мыслительные процессы,  выше способности, он будет хорошо выполнять самую тонкую работу, а рука его  будет готова к письму.  </a:t>
            </a:r>
          </a:p>
          <a:p>
            <a:pPr>
              <a:buNone/>
              <a:defRPr/>
            </a:pPr>
            <a:endParaRPr lang="ru-RU" b="1" dirty="0" smtClean="0"/>
          </a:p>
          <a:p>
            <a:pPr>
              <a:buNone/>
              <a:defRPr/>
            </a:pP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81563" y="4357688"/>
            <a:ext cx="1643062" cy="857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Мелкая моторика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38938" y="5786437"/>
            <a:ext cx="1947862" cy="785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Мышление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36124" y="4500563"/>
            <a:ext cx="1931001" cy="785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Практические навыки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09937" y="5715000"/>
            <a:ext cx="1928813" cy="928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00FF"/>
                </a:solidFill>
              </a:rPr>
              <a:t>Воображение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10564" y="4500563"/>
            <a:ext cx="1500187" cy="785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Внимание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81814" y="3357563"/>
            <a:ext cx="1500187" cy="785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Память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52814" y="3357563"/>
            <a:ext cx="1285875" cy="785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52" name="TextBox 14"/>
          <p:cNvSpPr txBox="1">
            <a:spLocks noChangeArrowheads="1"/>
          </p:cNvSpPr>
          <p:nvPr/>
        </p:nvSpPr>
        <p:spPr bwMode="auto">
          <a:xfrm>
            <a:off x="3667125" y="357187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alibri" pitchFamily="34" charset="0"/>
              </a:rPr>
              <a:t>Речь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381750" y="4000500"/>
            <a:ext cx="357188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4810126" y="4071938"/>
            <a:ext cx="428625" cy="214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1"/>
          </p:cNvCxnSpPr>
          <p:nvPr/>
        </p:nvCxnSpPr>
        <p:spPr>
          <a:xfrm rot="10800000">
            <a:off x="3738563" y="4786314"/>
            <a:ext cx="11430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5024438" y="5286376"/>
            <a:ext cx="500062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024563" y="5286376"/>
            <a:ext cx="571500" cy="500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596064" y="4786314"/>
            <a:ext cx="15716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7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9144000" cy="6857999"/>
          </a:xfrm>
        </p:spPr>
      </p:pic>
      <p:sp>
        <p:nvSpPr>
          <p:cNvPr id="6" name="Прямоугольник 5"/>
          <p:cNvSpPr/>
          <p:nvPr/>
        </p:nvSpPr>
        <p:spPr>
          <a:xfrm>
            <a:off x="4583832" y="260650"/>
            <a:ext cx="3491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cs typeface="Times New Roman" pitchFamily="18" charset="0"/>
              </a:rPr>
              <a:t>Выводы: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23992" y="1340769"/>
            <a:ext cx="4320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cs typeface="Times New Roman" pitchFamily="18" charset="0"/>
              </a:rPr>
              <a:t>	Работа </a:t>
            </a:r>
            <a:r>
              <a:rPr lang="ru-RU" sz="2000" b="1" dirty="0">
                <a:solidFill>
                  <a:srgbClr val="0000CC"/>
                </a:solidFill>
                <a:cs typeface="Times New Roman" pitchFamily="18" charset="0"/>
              </a:rPr>
              <a:t>по развитию мелкой моторики должна проводится систематически </a:t>
            </a:r>
            <a:r>
              <a:rPr lang="ru-RU" sz="2000" b="1" dirty="0" smtClean="0">
                <a:solidFill>
                  <a:srgbClr val="0000CC"/>
                </a:solidFill>
                <a:cs typeface="Times New Roman" pitchFamily="18" charset="0"/>
              </a:rPr>
              <a:t>уважаемые родителями</a:t>
            </a:r>
            <a:r>
              <a:rPr lang="ru-RU" sz="2000" b="1" dirty="0">
                <a:solidFill>
                  <a:srgbClr val="0000CC"/>
                </a:solidFill>
                <a:cs typeface="Times New Roman" pitchFamily="18" charset="0"/>
              </a:rPr>
              <a:t>. </a:t>
            </a:r>
            <a:endParaRPr lang="ru-RU" sz="2000" b="1" dirty="0" smtClean="0">
              <a:solidFill>
                <a:srgbClr val="0000CC"/>
              </a:solidFill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cs typeface="Times New Roman" pitchFamily="18" charset="0"/>
              </a:rPr>
              <a:t>	Во </a:t>
            </a:r>
            <a:r>
              <a:rPr lang="ru-RU" sz="2000" b="1" dirty="0">
                <a:solidFill>
                  <a:srgbClr val="0000CC"/>
                </a:solidFill>
                <a:cs typeface="Times New Roman" pitchFamily="18" charset="0"/>
              </a:rPr>
              <a:t>время </a:t>
            </a:r>
            <a:r>
              <a:rPr lang="ru-RU" sz="2000" b="1" dirty="0" smtClean="0">
                <a:solidFill>
                  <a:srgbClr val="0000CC"/>
                </a:solidFill>
                <a:cs typeface="Times New Roman" pitchFamily="18" charset="0"/>
              </a:rPr>
              <a:t>таких игр </a:t>
            </a:r>
            <a:r>
              <a:rPr lang="ru-RU" sz="2000" b="1" dirty="0">
                <a:solidFill>
                  <a:srgbClr val="0000CC"/>
                </a:solidFill>
                <a:cs typeface="Times New Roman" pitchFamily="18" charset="0"/>
              </a:rPr>
              <a:t>нужно учитывать </a:t>
            </a:r>
            <a:r>
              <a:rPr lang="ru-RU" sz="2000" b="1" dirty="0" smtClean="0">
                <a:solidFill>
                  <a:srgbClr val="0000CC"/>
                </a:solidFill>
                <a:cs typeface="Times New Roman" pitchFamily="18" charset="0"/>
              </a:rPr>
              <a:t>индивидуальные </a:t>
            </a:r>
            <a:r>
              <a:rPr lang="ru-RU" sz="2000" b="1" dirty="0">
                <a:solidFill>
                  <a:srgbClr val="0000CC"/>
                </a:solidFill>
                <a:cs typeface="Times New Roman" pitchFamily="18" charset="0"/>
              </a:rPr>
              <a:t>особенности </a:t>
            </a:r>
            <a:r>
              <a:rPr lang="ru-RU" sz="2000" b="1" dirty="0" smtClean="0">
                <a:solidFill>
                  <a:srgbClr val="0000CC"/>
                </a:solidFill>
                <a:cs typeface="Times New Roman" pitchFamily="18" charset="0"/>
              </a:rPr>
              <a:t>вашего </a:t>
            </a:r>
            <a:r>
              <a:rPr lang="ru-RU" sz="2000" b="1" dirty="0">
                <a:solidFill>
                  <a:srgbClr val="0000CC"/>
                </a:solidFill>
                <a:cs typeface="Times New Roman" pitchFamily="18" charset="0"/>
              </a:rPr>
              <a:t>ребёнка, настроение, желание, возможности. </a:t>
            </a:r>
            <a:r>
              <a:rPr lang="ru-RU" sz="2000" b="1" dirty="0" smtClean="0">
                <a:solidFill>
                  <a:srgbClr val="0000CC"/>
                </a:solidFill>
                <a:cs typeface="Times New Roman" pitchFamily="18" charset="0"/>
              </a:rPr>
              <a:t>	Главное</a:t>
            </a:r>
            <a:r>
              <a:rPr lang="ru-RU" sz="2000" b="1" dirty="0">
                <a:solidFill>
                  <a:srgbClr val="0000CC"/>
                </a:solidFill>
                <a:cs typeface="Times New Roman" pitchFamily="18" charset="0"/>
              </a:rPr>
              <a:t>, чтобы </a:t>
            </a:r>
            <a:r>
              <a:rPr lang="ru-RU" sz="2000" b="1" dirty="0" smtClean="0">
                <a:solidFill>
                  <a:srgbClr val="0000CC"/>
                </a:solidFill>
                <a:cs typeface="Times New Roman" pitchFamily="18" charset="0"/>
              </a:rPr>
              <a:t>такие игры </a:t>
            </a:r>
            <a:r>
              <a:rPr lang="ru-RU" sz="2000" b="1" dirty="0">
                <a:solidFill>
                  <a:srgbClr val="0000CC"/>
                </a:solidFill>
                <a:cs typeface="Times New Roman" pitchFamily="18" charset="0"/>
              </a:rPr>
              <a:t>приносили детям только положительные эмоции, что будет вызывать интерес к </a:t>
            </a:r>
            <a:r>
              <a:rPr lang="ru-RU" sz="2000" b="1" dirty="0" smtClean="0">
                <a:solidFill>
                  <a:srgbClr val="0000CC"/>
                </a:solidFill>
                <a:cs typeface="Times New Roman" pitchFamily="18" charset="0"/>
              </a:rPr>
              <a:t>таким играм </a:t>
            </a:r>
            <a:r>
              <a:rPr lang="ru-RU" sz="2000" b="1" dirty="0">
                <a:solidFill>
                  <a:srgbClr val="0000CC"/>
                </a:solidFill>
                <a:cs typeface="Times New Roman" pitchFamily="18" charset="0"/>
              </a:rPr>
              <a:t>и приведёт к положительному результату в развитии мелкой моторики.</a:t>
            </a:r>
            <a:endParaRPr lang="ru-RU" sz="2000" dirty="0"/>
          </a:p>
        </p:txBody>
      </p:sp>
      <p:pic>
        <p:nvPicPr>
          <p:cNvPr id="9" name="Рисунок 8" descr="вывод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3552" y="1700808"/>
            <a:ext cx="374441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6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817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2585" y="1538738"/>
            <a:ext cx="7982464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Дети-это счастье, дети - это радость,</a:t>
            </a:r>
            <a:b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- это в жизни свежий ветерок.</a:t>
            </a:r>
            <a:b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не заработать, это не награда,</a:t>
            </a:r>
            <a:b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по благодати взрослым дарит Бог.</a:t>
            </a:r>
            <a:b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Дети, как ни странно, также испытанье,</a:t>
            </a:r>
            <a:b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Дети, как деревья, сами не растут.</a:t>
            </a:r>
            <a:b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 нужна забота, ласка, пониманье,</a:t>
            </a:r>
            <a:b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- это время, дети – это труд!</a:t>
            </a:r>
            <a:endParaRPr lang="ru-RU" sz="2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Картинки по запросу картинки на прозрачном фоне де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9" y="237868"/>
            <a:ext cx="2381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ртинки по запросу картинки на прозрачном фоне де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094" y="4542155"/>
            <a:ext cx="2606160" cy="24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2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66844" y="500043"/>
            <a:ext cx="4357718" cy="600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96001" y="2500306"/>
            <a:ext cx="40261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Кроме всего сказанного хочется отметить, что на ладони находится множество биоактивных точек, массажируя их, мы  стимулируют работу  организма человека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3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WordArt 2"/>
          <p:cNvSpPr>
            <a:spLocks noChangeArrowheads="1" noChangeShapeType="1" noTextEdit="1"/>
          </p:cNvSpPr>
          <p:nvPr/>
        </p:nvSpPr>
        <p:spPr bwMode="auto">
          <a:xfrm>
            <a:off x="2952751" y="2286001"/>
            <a:ext cx="6276975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643550" y="478948"/>
            <a:ext cx="7500938" cy="1433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Спасибо за внимание!</a:t>
            </a:r>
          </a:p>
        </p:txBody>
      </p:sp>
      <p:pic>
        <p:nvPicPr>
          <p:cNvPr id="11268" name="Picture 4" descr="Картинки по запросу картинки на прозрачном фоне де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15" y="2821782"/>
            <a:ext cx="7771544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22622" y="458395"/>
            <a:ext cx="82913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0000FF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Все в твоих руках»</a:t>
            </a:r>
            <a:endParaRPr lang="ru-RU" sz="2400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«Жил мудрец, который знал все. Один человек захотел доказать, что мудрец знает не все. Зажав в ладонях бабочку, он спросил: мертвая она или живая?»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сам думает: </a:t>
            </a: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«Скажет живая – я ее </a:t>
            </a:r>
            <a:r>
              <a:rPr lang="ru-RU" sz="2400" b="1" i="1" dirty="0" err="1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умертвлю</a:t>
            </a:r>
            <a:r>
              <a:rPr lang="ru-RU" sz="2400" b="1" i="1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скажет мертвая – выпущу: Мудрец, подумав, ответил: «Все в твоих руках»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».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4978" y="176070"/>
            <a:ext cx="88330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30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</a:p>
          <a:p>
            <a:pPr marL="342900" lvl="0" indent="-342900">
              <a:lnSpc>
                <a:spcPct val="3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i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sz="24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тесто, как замесил, так и </a:t>
            </a:r>
            <a:r>
              <a:rPr lang="ru-RU" sz="24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выросло. 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3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Пороки ребенка не рождаются, а </a:t>
            </a:r>
            <a:r>
              <a:rPr lang="ru-RU" sz="24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воспитываются. 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3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Верная указка не кулак, а </a:t>
            </a:r>
            <a:r>
              <a:rPr lang="ru-RU" sz="24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ласка. 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3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Хорошему надо учиться года, а плохому и </a:t>
            </a:r>
            <a:r>
              <a:rPr lang="ru-RU" sz="2400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часа хватит. 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300000"/>
              </a:lnSpc>
              <a:spcAft>
                <a:spcPts val="150"/>
              </a:spcAft>
            </a:pPr>
            <a:r>
              <a:rPr lang="ru-RU" sz="2400" b="1" dirty="0">
                <a:solidFill>
                  <a:srgbClr val="39306F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161" y="1"/>
            <a:ext cx="10129451" cy="6857999"/>
          </a:xfrm>
          <a:prstGeom prst="rect">
            <a:avLst/>
          </a:prstGeom>
        </p:spPr>
      </p:pic>
      <p:sp>
        <p:nvSpPr>
          <p:cNvPr id="5" name="Объект 6"/>
          <p:cNvSpPr txBox="1">
            <a:spLocks/>
          </p:cNvSpPr>
          <p:nvPr/>
        </p:nvSpPr>
        <p:spPr>
          <a:xfrm>
            <a:off x="4022124" y="685800"/>
            <a:ext cx="2910017" cy="5782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Д-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b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Л-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endParaRPr lang="ru-RU" sz="40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4000" dirty="0"/>
          </a:p>
        </p:txBody>
      </p:sp>
      <p:pic>
        <p:nvPicPr>
          <p:cNvPr id="12290" name="Picture 2" descr="Картинки по запросу картинки на прозрачном фоне родител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4" y="1877731"/>
            <a:ext cx="410447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6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161" y="1"/>
            <a:ext cx="10129451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47086" y="500449"/>
            <a:ext cx="6196914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485503" y="963826"/>
            <a:ext cx="1383955" cy="550493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ru-RU" sz="33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3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3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Д-</a:t>
            </a:r>
            <a:r>
              <a:rPr lang="ru-RU" sz="3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3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3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3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Л-</a:t>
            </a:r>
            <a:r>
              <a:rPr lang="ru-RU" sz="3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3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3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3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777070" y="236170"/>
            <a:ext cx="4965543" cy="68010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20000"/>
              </a:lnSpc>
            </a:pPr>
            <a:r>
              <a:rPr lang="ru-RU" sz="29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родные</a:t>
            </a:r>
            <a:r>
              <a:rPr lang="ru-RU" sz="29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ответственные</a:t>
            </a:r>
            <a:r>
              <a:rPr lang="ru-RU" sz="29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добрые</a:t>
            </a:r>
            <a:r>
              <a:rPr lang="ru-RU" sz="29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инициативные</a:t>
            </a:r>
            <a:r>
              <a:rPr lang="ru-RU" sz="29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9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терпеливые</a:t>
            </a:r>
            <a:r>
              <a:rPr lang="ru-RU" sz="29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единственные</a:t>
            </a:r>
            <a:r>
              <a:rPr lang="ru-RU" sz="29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любимые</a:t>
            </a:r>
            <a:r>
              <a:rPr lang="ru-RU" sz="29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идеальные</a:t>
            </a:r>
            <a:r>
              <a:rPr lang="ru-RU" sz="29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9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29" y="2150530"/>
            <a:ext cx="2983041" cy="32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0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38283" y="300124"/>
            <a:ext cx="8429684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i="1" dirty="0">
                <a:solidFill>
                  <a:srgbClr val="C00000"/>
                </a:solidFill>
              </a:rPr>
              <a:t>Развитие мелкой моторики у детей дошкольного возраста</a:t>
            </a:r>
          </a:p>
        </p:txBody>
      </p:sp>
      <p:pic>
        <p:nvPicPr>
          <p:cNvPr id="8" name="Рисунок 7" descr="ладош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7682" y="2622527"/>
            <a:ext cx="6281144" cy="33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808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35527"/>
            <a:ext cx="9096632" cy="6822473"/>
          </a:xfrm>
        </p:spPr>
      </p:pic>
      <p:sp>
        <p:nvSpPr>
          <p:cNvPr id="7" name="Прямоугольник 6"/>
          <p:cNvSpPr/>
          <p:nvPr/>
        </p:nvSpPr>
        <p:spPr>
          <a:xfrm>
            <a:off x="2279576" y="54868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8000"/>
                </a:solidFill>
              </a:rPr>
              <a:t>…«Истоки способностей и дарования детей находится на кончиках их пальцев. От них … идут тончайшие ручейки, которые питают источник </a:t>
            </a:r>
            <a:r>
              <a:rPr lang="ru-RU" b="1" dirty="0" smtClean="0">
                <a:solidFill>
                  <a:srgbClr val="008000"/>
                </a:solidFill>
              </a:rPr>
              <a:t>образной мысли.»  </a:t>
            </a:r>
            <a:r>
              <a:rPr lang="ru-RU" b="1" dirty="0">
                <a:solidFill>
                  <a:srgbClr val="008000"/>
                </a:solidFill>
              </a:rPr>
              <a:t>    </a:t>
            </a:r>
            <a:endParaRPr lang="ru-RU" b="1" dirty="0" smtClean="0">
              <a:solidFill>
                <a:srgbClr val="008000"/>
              </a:solidFill>
            </a:endParaRPr>
          </a:p>
          <a:p>
            <a:pPr algn="r"/>
            <a:r>
              <a:rPr lang="ru-RU" b="1" dirty="0">
                <a:solidFill>
                  <a:srgbClr val="008000"/>
                </a:solidFill>
              </a:rPr>
              <a:t>                   </a:t>
            </a:r>
            <a:r>
              <a:rPr lang="ru-RU" b="1" dirty="0" smtClean="0">
                <a:solidFill>
                  <a:srgbClr val="008000"/>
                </a:solidFill>
              </a:rPr>
              <a:t>В. А. Сухомлинский</a:t>
            </a:r>
          </a:p>
          <a:p>
            <a:pPr algn="r"/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                                                 </a:t>
            </a:r>
          </a:p>
        </p:txBody>
      </p:sp>
      <p:pic>
        <p:nvPicPr>
          <p:cNvPr id="8" name="Рисунок 7" descr="дети играю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4290" y="3933056"/>
            <a:ext cx="4321710" cy="2924944"/>
          </a:xfrm>
          <a:prstGeom prst="rect">
            <a:avLst/>
          </a:prstGeom>
        </p:spPr>
      </p:pic>
      <p:pic>
        <p:nvPicPr>
          <p:cNvPr id="11" name="Рисунок 10" descr="рисуе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1576" y="3789040"/>
            <a:ext cx="3816424" cy="3068960"/>
          </a:xfrm>
          <a:prstGeom prst="rect">
            <a:avLst/>
          </a:prstGeom>
        </p:spPr>
      </p:pic>
      <p:pic>
        <p:nvPicPr>
          <p:cNvPr id="12" name="Рисунок 11" descr="иг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91744" y="1629153"/>
            <a:ext cx="4320480" cy="251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88" y="285751"/>
            <a:ext cx="8229600" cy="7858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4000" b="1" i="1" dirty="0">
                <a:solidFill>
                  <a:srgbClr val="C00000"/>
                </a:solidFill>
              </a:rPr>
              <a:t>Развитие мелкой моторики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52564" y="1416202"/>
            <a:ext cx="2714625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 </a:t>
            </a:r>
            <a:r>
              <a:rPr lang="ru-RU" sz="2000" b="1" dirty="0">
                <a:solidFill>
                  <a:srgbClr val="FFC000"/>
                </a:solidFill>
              </a:rPr>
              <a:t>Упражнения для развития мелкой моторики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24439" y="735808"/>
            <a:ext cx="2571750" cy="11287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C000"/>
                </a:solidFill>
              </a:rPr>
              <a:t>Рисование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C000"/>
                </a:solidFill>
              </a:rPr>
              <a:t>Аппликация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C000"/>
                </a:solidFill>
              </a:rPr>
              <a:t>лепка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24064" y="3857626"/>
            <a:ext cx="2143125" cy="112871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C000"/>
                </a:solidFill>
              </a:rPr>
              <a:t>Практическая деятельность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38689" y="5500688"/>
            <a:ext cx="2643187" cy="10715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C000"/>
                </a:solidFill>
              </a:rPr>
              <a:t>Настольные,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C000"/>
                </a:solidFill>
              </a:rPr>
              <a:t>развивающие игры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39063" y="4214813"/>
            <a:ext cx="2786062" cy="12001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C000"/>
                </a:solidFill>
              </a:rPr>
              <a:t>Конструирование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95876" y="3071813"/>
            <a:ext cx="2214563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Мелкая моторика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96251" y="1714500"/>
            <a:ext cx="2214563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C000"/>
                </a:solidFill>
              </a:rPr>
              <a:t>Пальчиковая гимнастика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5846763" y="2320926"/>
            <a:ext cx="9286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7381875" y="2571751"/>
            <a:ext cx="642938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095750" y="2786064"/>
            <a:ext cx="857250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238626" y="4286250"/>
            <a:ext cx="78581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5596732" y="4858545"/>
            <a:ext cx="1143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6917532" y="4393407"/>
            <a:ext cx="78581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0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256</TotalTime>
  <Words>423</Words>
  <Application>Microsoft Office PowerPoint</Application>
  <PresentationFormat>Широкоэкранный</PresentationFormat>
  <Paragraphs>60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Calibri</vt:lpstr>
      <vt:lpstr>Century Gothic</vt:lpstr>
      <vt:lpstr>Georgia</vt:lpstr>
      <vt:lpstr>Helvetica</vt:lpstr>
      <vt:lpstr>Times New Roman</vt:lpstr>
      <vt:lpstr>Trebuchet MS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Развитие мелкой моторики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spec15</dc:creator>
  <cp:lastModifiedBy>spec15</cp:lastModifiedBy>
  <cp:revision>19</cp:revision>
  <dcterms:created xsi:type="dcterms:W3CDTF">2017-10-25T09:18:16Z</dcterms:created>
  <dcterms:modified xsi:type="dcterms:W3CDTF">2017-11-22T12:01:31Z</dcterms:modified>
</cp:coreProperties>
</file>